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Fira Code" panose="020B0809050000020004" pitchFamily="49" charset="0"/>
      <p:regular r:id="rId14"/>
    </p:embeddedFont>
    <p:embeddedFont>
      <p:font typeface="Fira Code Bold" panose="020B0809050000020004" charset="0"/>
      <p:regular r:id="rId15"/>
    </p:embeddedFont>
    <p:embeddedFont>
      <p:font typeface="Fira Code Semi-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151665" y="6573258"/>
            <a:ext cx="15627248" cy="19500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6"/>
              </a:lnSpc>
            </a:pP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&lt;h2&gt; </a:t>
            </a:r>
            <a:r>
              <a:rPr lang="en-US" sz="3067" b="1" spc="30">
                <a:solidFill>
                  <a:srgbClr val="7ED957">
                    <a:alpha val="96863"/>
                  </a:srgbClr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Présenter par : malak boukili - assia chgaga</a:t>
            </a:r>
            <a:r>
              <a:rPr lang="en-US" sz="3067" b="1" spc="30">
                <a:solidFill>
                  <a:srgbClr val="5271FF">
                    <a:alpha val="96863"/>
                  </a:srgbClr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 </a:t>
            </a: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&lt;/h2&gt;</a:t>
            </a:r>
          </a:p>
          <a:p>
            <a:pPr algn="l">
              <a:lnSpc>
                <a:spcPts val="5276"/>
              </a:lnSpc>
            </a:pP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&lt;p&gt; </a:t>
            </a:r>
            <a:r>
              <a:rPr lang="en-US" sz="3067" spc="30">
                <a:solidFill>
                  <a:srgbClr val="FF3131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Encadrer par : Mme Khadija</a:t>
            </a: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 &lt;/p&gt;</a:t>
            </a:r>
          </a:p>
          <a:p>
            <a:pPr algn="l">
              <a:lnSpc>
                <a:spcPts val="5276"/>
              </a:lnSpc>
            </a:pP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&lt;p&gt; </a:t>
            </a:r>
            <a:r>
              <a:rPr lang="en-US" sz="3067" spc="30">
                <a:solidFill>
                  <a:srgbClr val="5170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3IIR 2025-2026</a:t>
            </a: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 &lt;/p&gt;</a:t>
            </a:r>
          </a:p>
        </p:txBody>
      </p:sp>
      <p:sp>
        <p:nvSpPr>
          <p:cNvPr id="4" name="TextBox 4"/>
          <p:cNvSpPr txBox="1"/>
          <p:nvPr/>
        </p:nvSpPr>
        <p:spPr>
          <a:xfrm rot="5400000">
            <a:off x="-806169" y="6726035"/>
            <a:ext cx="4025556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&lt;---------------------&gt;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43977" y="4669726"/>
            <a:ext cx="9526163" cy="17320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5"/>
              </a:lnSpc>
              <a:spcBef>
                <a:spcPct val="0"/>
              </a:spcBef>
            </a:pPr>
            <a:r>
              <a:rPr lang="en-US" sz="4960" b="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Introduction du projet : Portail RH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00581" y="6525633"/>
            <a:ext cx="902168" cy="27326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81"/>
              </a:lnSpc>
            </a:pPr>
            <a:r>
              <a:rPr lang="en-US" sz="2922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</a:p>
          <a:p>
            <a:pPr algn="l">
              <a:lnSpc>
                <a:spcPts val="5581"/>
              </a:lnSpc>
            </a:pPr>
            <a:r>
              <a:rPr lang="en-US" sz="2922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</a:p>
          <a:p>
            <a:pPr algn="l">
              <a:lnSpc>
                <a:spcPts val="5581"/>
              </a:lnSpc>
            </a:pPr>
            <a:r>
              <a:rPr lang="en-US" sz="2922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</a:p>
          <a:p>
            <a:pPr algn="l">
              <a:lnSpc>
                <a:spcPts val="5581"/>
              </a:lnSpc>
            </a:pPr>
            <a:endParaRPr lang="en-US" sz="2922">
              <a:solidFill>
                <a:srgbClr val="FFFFFF">
                  <a:alpha val="68627"/>
                </a:srgb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dir="in"/>
      </p:transition>
    </mc:Choice>
    <mc:Fallback>
      <p:transition spd="slow">
        <p:split dir="in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3745180"/>
            <a:ext cx="1287347" cy="1165426"/>
            <a:chOff x="0" y="0"/>
            <a:chExt cx="311375" cy="28188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95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258639" y="3745180"/>
            <a:ext cx="1287347" cy="1165426"/>
            <a:chOff x="0" y="0"/>
            <a:chExt cx="311375" cy="28188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FF3131"/>
            </a:solidFill>
            <a:ln cap="sq">
              <a:noFill/>
              <a:prstDash val="solid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28700" y="5172730"/>
            <a:ext cx="1287347" cy="1165426"/>
            <a:chOff x="0" y="0"/>
            <a:chExt cx="311375" cy="28188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7ED957"/>
            </a:solidFill>
            <a:ln cap="sq">
              <a:noFill/>
              <a:prstDash val="solid"/>
              <a:miter/>
            </a:ln>
          </p:spPr>
        </p:sp>
        <p:sp>
          <p:nvSpPr>
            <p:cNvPr id="10" name="TextBox 10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028700" y="6604857"/>
            <a:ext cx="1287347" cy="1165426"/>
            <a:chOff x="0" y="0"/>
            <a:chExt cx="311375" cy="281885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FF3131"/>
            </a:solidFill>
            <a:ln cap="sq">
              <a:noFill/>
              <a:prstDash val="solid"/>
              <a:miter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9258639" y="5172730"/>
            <a:ext cx="1287347" cy="1165426"/>
            <a:chOff x="0" y="0"/>
            <a:chExt cx="311375" cy="281885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id="16" name="TextBox 16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9258639" y="6604857"/>
            <a:ext cx="1287347" cy="1165426"/>
            <a:chOff x="0" y="0"/>
            <a:chExt cx="311375" cy="28188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7ED957"/>
            </a:solidFill>
            <a:ln cap="sq">
              <a:noFill/>
              <a:prstDash val="solid"/>
              <a:miter/>
            </a:ln>
          </p:spPr>
        </p:sp>
        <p:sp>
          <p:nvSpPr>
            <p:cNvPr id="19" name="TextBox 19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695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3073185" y="4102205"/>
            <a:ext cx="4267868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Introduction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1298460" y="4124497"/>
            <a:ext cx="6607279" cy="9724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Problème et solution</a:t>
            </a:r>
          </a:p>
          <a:p>
            <a:pPr algn="l">
              <a:lnSpc>
                <a:spcPts val="3861"/>
              </a:lnSpc>
            </a:pPr>
            <a:endParaRPr lang="en-US" sz="3510" b="1" spc="-175">
              <a:solidFill>
                <a:srgbClr val="FFFFFF"/>
              </a:solidFill>
              <a:latin typeface="Fira Code Bold"/>
              <a:ea typeface="Fira Code Bold"/>
              <a:cs typeface="Fira Code Bold"/>
              <a:sym typeface="Fira Code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2545324" y="5558167"/>
            <a:ext cx="7289974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Fonctionnalités principales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673993" y="6961881"/>
            <a:ext cx="7032637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Résultats et perspectives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298707" y="5529755"/>
            <a:ext cx="6208854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Technologies et méthode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298707" y="6961881"/>
            <a:ext cx="5119265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61"/>
              </a:lnSpc>
            </a:pPr>
            <a:r>
              <a:rPr lang="en-US" sz="3510" b="1" spc="-17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Conclusion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11527" y="4102205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01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441466" y="4102205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02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11527" y="5529755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03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11527" y="6961881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05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9441466" y="5529755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04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441466" y="6961881"/>
            <a:ext cx="921693" cy="4894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61"/>
              </a:lnSpc>
            </a:pPr>
            <a:r>
              <a:rPr lang="en-US" sz="3510" b="1" spc="-175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06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1028700" y="2278681"/>
            <a:ext cx="7719960" cy="88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96"/>
              </a:lnSpc>
            </a:pPr>
            <a:r>
              <a:rPr lang="en-US" sz="6696" b="1" spc="-200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Sommaire</a:t>
            </a:r>
          </a:p>
        </p:txBody>
      </p:sp>
      <p:sp>
        <p:nvSpPr>
          <p:cNvPr id="33" name="AutoShape 33"/>
          <p:cNvSpPr/>
          <p:nvPr/>
        </p:nvSpPr>
        <p:spPr>
          <a:xfrm>
            <a:off x="2545324" y="7760758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4" name="AutoShape 34"/>
          <p:cNvSpPr/>
          <p:nvPr/>
        </p:nvSpPr>
        <p:spPr>
          <a:xfrm>
            <a:off x="2545324" y="6328632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5" name="AutoShape 35"/>
          <p:cNvSpPr/>
          <p:nvPr/>
        </p:nvSpPr>
        <p:spPr>
          <a:xfrm>
            <a:off x="2545324" y="4901081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6" name="AutoShape 36"/>
          <p:cNvSpPr/>
          <p:nvPr/>
        </p:nvSpPr>
        <p:spPr>
          <a:xfrm>
            <a:off x="10770846" y="4901081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7" name="AutoShape 37"/>
          <p:cNvSpPr/>
          <p:nvPr/>
        </p:nvSpPr>
        <p:spPr>
          <a:xfrm>
            <a:off x="10770846" y="6347682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8" name="AutoShape 38"/>
          <p:cNvSpPr/>
          <p:nvPr/>
        </p:nvSpPr>
        <p:spPr>
          <a:xfrm>
            <a:off x="10770846" y="7751233"/>
            <a:ext cx="6480810" cy="0"/>
          </a:xfrm>
          <a:prstGeom prst="line">
            <a:avLst/>
          </a:prstGeom>
          <a:ln w="28575" cap="flat">
            <a:solidFill>
              <a:srgbClr val="D9D9D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9" name="Freeform 39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0" name="TextBox 40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spd="slow">
        <p15:prstTrans prst="fallOve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621085" y="2145331"/>
            <a:ext cx="4638215" cy="5910864"/>
            <a:chOff x="0" y="0"/>
            <a:chExt cx="718581" cy="9157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8581" cy="915748"/>
            </a:xfrm>
            <a:custGeom>
              <a:avLst/>
              <a:gdLst/>
              <a:ahLst/>
              <a:cxnLst/>
              <a:rect l="l" t="t" r="r" b="b"/>
              <a:pathLst>
                <a:path w="718581" h="915748">
                  <a:moveTo>
                    <a:pt x="0" y="0"/>
                  </a:moveTo>
                  <a:lnTo>
                    <a:pt x="718581" y="0"/>
                  </a:lnTo>
                  <a:lnTo>
                    <a:pt x="718581" y="915748"/>
                  </a:lnTo>
                  <a:lnTo>
                    <a:pt x="0" y="915748"/>
                  </a:lnTo>
                  <a:close/>
                </a:path>
              </a:pathLst>
            </a:custGeom>
            <a:blipFill>
              <a:blip r:embed="rId4"/>
              <a:stretch>
                <a:fillRect l="-4583" r="-87413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751047" y="3878530"/>
            <a:ext cx="10013552" cy="4596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Créer une application web pour gérer les ressources humaines d’une entreprise.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algn="l">
              <a:lnSpc>
                <a:spcPts val="3359"/>
              </a:lnSpc>
            </a:pPr>
            <a:r>
              <a:rPr lang="en-US" sz="2400">
                <a:gradFill>
                  <a:gsLst>
                    <a:gs pos="0">
                      <a:srgbClr val="731919">
                        <a:alpha val="100000"/>
                      </a:srgbClr>
                    </a:gs>
                    <a:gs pos="100000">
                      <a:srgbClr val="E52B2B">
                        <a:alpha val="100000"/>
                      </a:srgbClr>
                    </a:gs>
                  </a:gsLst>
                  <a:lin ang="5400000"/>
                </a:gradFill>
                <a:latin typeface="Fira Code"/>
                <a:ea typeface="Fira Code"/>
                <a:cs typeface="Fira Code"/>
                <a:sym typeface="Fira Code"/>
              </a:rPr>
              <a:t>Fonctions principales :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Connexion sécurisée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Tableau de bord avec indicateurs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Gestion des employés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Gestion des candidatures</a:t>
            </a:r>
          </a:p>
          <a:p>
            <a:pPr algn="l">
              <a:lnSpc>
                <a:spcPts val="3359"/>
              </a:lnSpc>
            </a:pPr>
            <a:r>
              <a:rPr lang="en-US" sz="2400">
                <a:gradFill>
                  <a:gsLst>
                    <a:gs pos="0">
                      <a:srgbClr val="5DE0E6">
                        <a:alpha val="100000"/>
                      </a:srgbClr>
                    </a:gs>
                    <a:gs pos="100000">
                      <a:srgbClr val="004AAD">
                        <a:alpha val="100000"/>
                      </a:srgbClr>
                    </a:gs>
                  </a:gsLst>
                  <a:lin ang="0"/>
                </a:gradFill>
                <a:latin typeface="Fira Code"/>
                <a:ea typeface="Fira Code"/>
                <a:cs typeface="Fira Code"/>
                <a:sym typeface="Fira Code"/>
              </a:rPr>
              <a:t>Public cible :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Responsables RH, managers, administrateurs.</a:t>
            </a:r>
          </a:p>
          <a:p>
            <a:pPr algn="l">
              <a:lnSpc>
                <a:spcPts val="3359"/>
              </a:lnSpc>
              <a:spcBef>
                <a:spcPct val="0"/>
              </a:spcBef>
            </a:pPr>
            <a:endParaRPr lang="en-US" sz="24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2278681"/>
            <a:ext cx="7719960" cy="88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96"/>
              </a:lnSpc>
            </a:pPr>
            <a:r>
              <a:rPr lang="en-US" sz="6696" b="1" spc="-200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Introduction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  <p:sp>
        <p:nvSpPr>
          <p:cNvPr id="9" name="TextBox 9"/>
          <p:cNvSpPr txBox="1"/>
          <p:nvPr/>
        </p:nvSpPr>
        <p:spPr>
          <a:xfrm rot="5400000">
            <a:off x="-976958" y="5931814"/>
            <a:ext cx="4367135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&lt;-------------------------&gt;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500">
        <p15:prstTrans prst="airplan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621085" y="2145331"/>
            <a:ext cx="4638215" cy="5910864"/>
            <a:chOff x="0" y="0"/>
            <a:chExt cx="718581" cy="91574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718581" cy="915748"/>
            </a:xfrm>
            <a:custGeom>
              <a:avLst/>
              <a:gdLst/>
              <a:ahLst/>
              <a:cxnLst/>
              <a:rect l="l" t="t" r="r" b="b"/>
              <a:pathLst>
                <a:path w="718581" h="915748">
                  <a:moveTo>
                    <a:pt x="0" y="0"/>
                  </a:moveTo>
                  <a:lnTo>
                    <a:pt x="718581" y="0"/>
                  </a:lnTo>
                  <a:lnTo>
                    <a:pt x="718581" y="915748"/>
                  </a:lnTo>
                  <a:lnTo>
                    <a:pt x="0" y="915748"/>
                  </a:lnTo>
                  <a:close/>
                </a:path>
              </a:pathLst>
            </a:custGeom>
            <a:blipFill>
              <a:blip r:embed="rId4"/>
              <a:stretch>
                <a:fillRect l="-130486" b="-19820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1751047" y="3878530"/>
            <a:ext cx="8718640" cy="41776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gradFill>
                  <a:gsLst>
                    <a:gs pos="0">
                      <a:srgbClr val="731919">
                        <a:alpha val="100000"/>
                      </a:srgbClr>
                    </a:gs>
                    <a:gs pos="100000">
                      <a:srgbClr val="E52B2B">
                        <a:alpha val="100000"/>
                      </a:srgbClr>
                    </a:gs>
                  </a:gsLst>
                  <a:lin ang="5400000"/>
                </a:gradFill>
                <a:latin typeface="Fira Code"/>
                <a:ea typeface="Fira Code"/>
                <a:cs typeface="Fira Code"/>
                <a:sym typeface="Fira Code"/>
              </a:rPr>
              <a:t>Problème :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La gestion manuelle des employés et candidatures est lente et désorganisée.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algn="l">
              <a:lnSpc>
                <a:spcPts val="3359"/>
              </a:lnSpc>
            </a:pPr>
            <a:r>
              <a:rPr lang="en-US" sz="2400">
                <a:gradFill>
                  <a:gsLst>
                    <a:gs pos="0">
                      <a:srgbClr val="5DE0E6">
                        <a:alpha val="100000"/>
                      </a:srgbClr>
                    </a:gs>
                    <a:gs pos="100000">
                      <a:srgbClr val="004AAD">
                        <a:alpha val="100000"/>
                      </a:srgbClr>
                    </a:gs>
                  </a:gsLst>
                  <a:lin ang="0"/>
                </a:gradFill>
                <a:latin typeface="Fira Code"/>
                <a:ea typeface="Fira Code"/>
                <a:cs typeface="Fira Code"/>
                <a:sym typeface="Fira Code"/>
              </a:rPr>
              <a:t>Solution apportée :</a:t>
            </a:r>
          </a:p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 Une plateforme web centralisée qui permet :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De visualiser les données en temps réel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D’ajouter, modifier et supprimer des employés</a:t>
            </a:r>
          </a:p>
          <a:p>
            <a:pPr marL="518160" lvl="1" indent="-259080" algn="l">
              <a:lnSpc>
                <a:spcPts val="3359"/>
              </a:lnSpc>
              <a:buAutoNum type="arabicPeriod"/>
            </a:pPr>
            <a:r>
              <a:rPr lang="en-US" sz="2400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De suivre les candidatures facilement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278681"/>
            <a:ext cx="9440987" cy="88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96"/>
              </a:lnSpc>
            </a:pPr>
            <a:r>
              <a:rPr lang="en-US" sz="6696" b="1" spc="-200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Problème &amp;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  <p:sp>
        <p:nvSpPr>
          <p:cNvPr id="9" name="TextBox 9"/>
          <p:cNvSpPr txBox="1"/>
          <p:nvPr/>
        </p:nvSpPr>
        <p:spPr>
          <a:xfrm rot="5400000">
            <a:off x="-976958" y="5931814"/>
            <a:ext cx="4367135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&lt;-------------------------&gt;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538021" y="5119562"/>
            <a:ext cx="2589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Langage 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7270636" y="4177697"/>
            <a:ext cx="9890985" cy="4553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HTML5 – Structure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CSS3 – Design moderne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JavaScript – Logique et interactions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LocalStorage – Stockage des données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Font Awesome – Icônes</a:t>
            </a:r>
          </a:p>
          <a:p>
            <a:pPr algn="l">
              <a:lnSpc>
                <a:spcPts val="3639"/>
              </a:lnSpc>
            </a:pPr>
            <a:r>
              <a:rPr lang="en-US" sz="2599" b="1">
                <a:gradFill>
                  <a:gsLst>
                    <a:gs pos="0">
                      <a:srgbClr val="731919">
                        <a:alpha val="100000"/>
                      </a:srgbClr>
                    </a:gs>
                    <a:gs pos="100000">
                      <a:srgbClr val="E52B2B">
                        <a:alpha val="100000"/>
                      </a:srgbClr>
                    </a:gs>
                  </a:gsLst>
                  <a:lin ang="5400000"/>
                </a:gradFill>
                <a:latin typeface="Fira Code Bold"/>
                <a:ea typeface="Fira Code Bold"/>
                <a:cs typeface="Fira Code Bold"/>
                <a:sym typeface="Fira Code Bold"/>
              </a:rPr>
              <a:t>Méthode de travail :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Développement modulaire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Interface responsive</a:t>
            </a:r>
          </a:p>
          <a:p>
            <a:pPr marL="561339" lvl="1" indent="-280669" algn="l">
              <a:lnSpc>
                <a:spcPts val="3639"/>
              </a:lnSpc>
              <a:buFont typeface="Arial"/>
              <a:buChar char="•"/>
            </a:pPr>
            <a:r>
              <a:rPr lang="en-US" sz="25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Interaction dynamique sans backend</a:t>
            </a:r>
          </a:p>
          <a:p>
            <a:pPr algn="l">
              <a:lnSpc>
                <a:spcPts val="3639"/>
              </a:lnSpc>
              <a:spcBef>
                <a:spcPct val="0"/>
              </a:spcBef>
            </a:pPr>
            <a:endParaRPr lang="en-US" sz="2599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" name="Freeform 4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2004487"/>
            <a:ext cx="11187428" cy="8482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97"/>
              </a:lnSpc>
            </a:pPr>
            <a:r>
              <a:rPr lang="en-US" sz="6397" b="1" spc="-19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Technologies utilisées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  <p:sp>
        <p:nvSpPr>
          <p:cNvPr id="8" name="TextBox 8"/>
          <p:cNvSpPr txBox="1"/>
          <p:nvPr/>
        </p:nvSpPr>
        <p:spPr>
          <a:xfrm rot="5400000">
            <a:off x="4628140" y="6149582"/>
            <a:ext cx="4155142" cy="3066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53"/>
              </a:lnSpc>
              <a:spcBef>
                <a:spcPct val="0"/>
              </a:spcBef>
            </a:pPr>
            <a:r>
              <a:rPr lang="en-US" sz="1752" dirty="0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&lt;-----------------------------&gt;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848406" y="6035434"/>
            <a:ext cx="1287347" cy="1165426"/>
            <a:chOff x="0" y="0"/>
            <a:chExt cx="311375" cy="28188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5271FF"/>
            </a:solidFill>
            <a:ln cap="sq">
              <a:noFill/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95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2538021" y="5903772"/>
            <a:ext cx="3624323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313"/>
              </a:lnSpc>
              <a:spcBef>
                <a:spcPct val="0"/>
              </a:spcBef>
            </a:pPr>
            <a:r>
              <a:rPr lang="en-US" sz="9427" b="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HTML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48406" y="8154938"/>
            <a:ext cx="1287347" cy="1165426"/>
            <a:chOff x="0" y="0"/>
            <a:chExt cx="311375" cy="281885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7ED957"/>
            </a:solidFill>
            <a:ln cap="sq">
              <a:noFill/>
              <a:prstDash val="solid"/>
              <a:miter/>
            </a:ln>
          </p:spPr>
        </p:sp>
        <p:sp>
          <p:nvSpPr>
            <p:cNvPr id="15" name="TextBox 15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95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2538021" y="8023276"/>
            <a:ext cx="3624323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313"/>
              </a:lnSpc>
              <a:spcBef>
                <a:spcPct val="0"/>
              </a:spcBef>
            </a:pPr>
            <a:r>
              <a:rPr lang="en-US" sz="9427" b="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CSS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538021" y="7105827"/>
            <a:ext cx="2589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Langage 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48406" y="6260959"/>
            <a:ext cx="1287347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96"/>
              </a:lnSpc>
              <a:spcBef>
                <a:spcPct val="0"/>
              </a:spcBef>
            </a:pPr>
            <a:r>
              <a:rPr lang="en-US" sz="4747" b="1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&lt;/&gt;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48406" y="8380464"/>
            <a:ext cx="1287347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696"/>
              </a:lnSpc>
              <a:spcBef>
                <a:spcPct val="0"/>
              </a:spcBef>
            </a:pPr>
            <a:r>
              <a:rPr lang="en-US" sz="4747" b="1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{;}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48406" y="3917507"/>
            <a:ext cx="1287347" cy="1165426"/>
            <a:chOff x="0" y="0"/>
            <a:chExt cx="311375" cy="281885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311375" cy="281885"/>
            </a:xfrm>
            <a:custGeom>
              <a:avLst/>
              <a:gdLst/>
              <a:ahLst/>
              <a:cxnLst/>
              <a:rect l="l" t="t" r="r" b="b"/>
              <a:pathLst>
                <a:path w="311375" h="281885">
                  <a:moveTo>
                    <a:pt x="0" y="0"/>
                  </a:moveTo>
                  <a:lnTo>
                    <a:pt x="311375" y="0"/>
                  </a:lnTo>
                  <a:lnTo>
                    <a:pt x="311375" y="281885"/>
                  </a:lnTo>
                  <a:lnTo>
                    <a:pt x="0" y="281885"/>
                  </a:lnTo>
                  <a:close/>
                </a:path>
              </a:pathLst>
            </a:custGeom>
            <a:solidFill>
              <a:srgbClr val="FFDE59"/>
            </a:solidFill>
            <a:ln cap="sq">
              <a:noFill/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-28575"/>
              <a:ext cx="311375" cy="3104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95"/>
                </a:lnSpc>
              </a:pPr>
              <a:endParaRPr/>
            </a:p>
          </p:txBody>
        </p:sp>
      </p:grpSp>
      <p:sp>
        <p:nvSpPr>
          <p:cNvPr id="23" name="TextBox 23"/>
          <p:cNvSpPr txBox="1"/>
          <p:nvPr/>
        </p:nvSpPr>
        <p:spPr>
          <a:xfrm>
            <a:off x="2538021" y="3917507"/>
            <a:ext cx="3624323" cy="1428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313"/>
              </a:lnSpc>
              <a:spcBef>
                <a:spcPct val="0"/>
              </a:spcBef>
            </a:pPr>
            <a:r>
              <a:rPr lang="en-US" sz="9427" b="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JS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2538021" y="9273717"/>
            <a:ext cx="2589066" cy="405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Langage 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993620" y="4010415"/>
            <a:ext cx="1142133" cy="9700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606"/>
              </a:lnSpc>
              <a:spcBef>
                <a:spcPct val="0"/>
              </a:spcBef>
            </a:pPr>
            <a:r>
              <a:rPr lang="en-US" sz="6338" b="1">
                <a:solidFill>
                  <a:srgbClr val="000000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JS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748705" y="3563619"/>
            <a:ext cx="8314968" cy="48968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29"/>
              </a:lnSpc>
            </a:pPr>
            <a:r>
              <a:rPr lang="en-US" sz="2806" b="1">
                <a:gradFill>
                  <a:gsLst>
                    <a:gs pos="15000">
                      <a:srgbClr val="C90003">
                        <a:alpha val="100000"/>
                      </a:srgbClr>
                    </a:gs>
                    <a:gs pos="50000">
                      <a:srgbClr val="185100">
                        <a:alpha val="100000"/>
                      </a:srgbClr>
                    </a:gs>
                    <a:gs pos="85000">
                      <a:srgbClr val="64AA38">
                        <a:alpha val="100000"/>
                      </a:srgbClr>
                    </a:gs>
                  </a:gsLst>
                  <a:lin ang="18900000"/>
                </a:gradFill>
                <a:latin typeface="Fira Code Bold"/>
                <a:ea typeface="Fira Code Bold"/>
                <a:cs typeface="Fira Code Bold"/>
                <a:sym typeface="Fira Code Bold"/>
              </a:rPr>
              <a:t>Résultats :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Application fonctionnelle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Interface claire et professionnelle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Gestion complète des données RH</a:t>
            </a:r>
          </a:p>
          <a:p>
            <a:pPr algn="l">
              <a:lnSpc>
                <a:spcPts val="3929"/>
              </a:lnSpc>
            </a:pPr>
            <a:r>
              <a:rPr lang="en-US" sz="2806" b="1">
                <a:gradFill>
                  <a:gsLst>
                    <a:gs pos="15000">
                      <a:srgbClr val="C90003">
                        <a:alpha val="100000"/>
                      </a:srgbClr>
                    </a:gs>
                    <a:gs pos="50000">
                      <a:srgbClr val="185100">
                        <a:alpha val="100000"/>
                      </a:srgbClr>
                    </a:gs>
                    <a:gs pos="85000">
                      <a:srgbClr val="64AA38">
                        <a:alpha val="100000"/>
                      </a:srgbClr>
                    </a:gs>
                  </a:gsLst>
                  <a:lin ang="18900000"/>
                </a:gradFill>
                <a:latin typeface="Fira Code Bold"/>
                <a:ea typeface="Fira Code Bold"/>
                <a:cs typeface="Fira Code Bold"/>
                <a:sym typeface="Fira Code Bold"/>
              </a:rPr>
              <a:t>Ce que j’ai appris :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Manipulation du DOM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Gestion des formulaires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Stockage local</a:t>
            </a:r>
          </a:p>
          <a:p>
            <a:pPr marL="605915" lvl="1" indent="-302958" algn="l">
              <a:lnSpc>
                <a:spcPts val="3929"/>
              </a:lnSpc>
              <a:buFont typeface="Arial"/>
              <a:buChar char="•"/>
            </a:pPr>
            <a:r>
              <a:rPr lang="en-US" sz="280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Organisation du code</a:t>
            </a:r>
          </a:p>
          <a:p>
            <a:pPr algn="l">
              <a:lnSpc>
                <a:spcPts val="3929"/>
              </a:lnSpc>
              <a:spcBef>
                <a:spcPct val="0"/>
              </a:spcBef>
            </a:pPr>
            <a:endParaRPr lang="en-US" sz="2806">
              <a:solidFill>
                <a:srgbClr val="FFFFFF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2269156"/>
            <a:ext cx="12334688" cy="8146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197"/>
              </a:lnSpc>
            </a:pPr>
            <a:r>
              <a:rPr lang="en-US" sz="6197" b="1" spc="-185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Résultat &amp; Perspectives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6693985" y="5862700"/>
            <a:ext cx="5381348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&lt;-------------------------------&gt;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3349934"/>
            <a:ext cx="7719960" cy="5381348"/>
            <a:chOff x="0" y="0"/>
            <a:chExt cx="1196024" cy="833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196024" cy="833712"/>
            </a:xfrm>
            <a:custGeom>
              <a:avLst/>
              <a:gdLst/>
              <a:ahLst/>
              <a:cxnLst/>
              <a:rect l="l" t="t" r="r" b="b"/>
              <a:pathLst>
                <a:path w="1196024" h="833712">
                  <a:moveTo>
                    <a:pt x="0" y="0"/>
                  </a:moveTo>
                  <a:lnTo>
                    <a:pt x="1196024" y="0"/>
                  </a:lnTo>
                  <a:lnTo>
                    <a:pt x="1196024" y="833712"/>
                  </a:lnTo>
                  <a:lnTo>
                    <a:pt x="0" y="833712"/>
                  </a:lnTo>
                  <a:close/>
                </a:path>
              </a:pathLst>
            </a:custGeom>
            <a:blipFill>
              <a:blip r:embed="rId4"/>
              <a:stretch>
                <a:fillRect l="-12099" r="-12099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779024" y="4009334"/>
            <a:ext cx="8666866" cy="3442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71"/>
              </a:lnSpc>
              <a:spcBef>
                <a:spcPct val="0"/>
              </a:spcBef>
            </a:pPr>
            <a:r>
              <a:rPr lang="en-US" sz="2836">
                <a:solidFill>
                  <a:srgbClr val="FFFFFF"/>
                </a:solidFill>
                <a:latin typeface="Fira Code"/>
                <a:ea typeface="Fira Code"/>
                <a:cs typeface="Fira Code"/>
                <a:sym typeface="Fira Code"/>
              </a:rPr>
              <a:t>Ce projet m’a permis de mettre en pratique JavaScript à travers une application utile et concrète. J’ai renforcé mes compétences techniques et ma logique de développement, tout en créant une solution claire et fonctionnelle.</a:t>
            </a:r>
          </a:p>
        </p:txBody>
      </p:sp>
      <p:sp>
        <p:nvSpPr>
          <p:cNvPr id="3" name="Freeform 3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2278681"/>
            <a:ext cx="7719960" cy="885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696"/>
              </a:lnSpc>
            </a:pPr>
            <a:r>
              <a:rPr lang="en-US" sz="6696" b="1" spc="-200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Conclusion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6701497" y="8869096"/>
            <a:ext cx="557803" cy="38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→</a:t>
            </a:r>
          </a:p>
        </p:txBody>
      </p:sp>
      <p:sp>
        <p:nvSpPr>
          <p:cNvPr id="7" name="TextBox 7"/>
          <p:cNvSpPr txBox="1"/>
          <p:nvPr/>
        </p:nvSpPr>
        <p:spPr>
          <a:xfrm rot="5400000">
            <a:off x="4700892" y="6389718"/>
            <a:ext cx="5381348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&lt;----------------------&gt;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28700" y="3349934"/>
            <a:ext cx="5432482" cy="5381348"/>
            <a:chOff x="0" y="0"/>
            <a:chExt cx="841634" cy="83371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41634" cy="833712"/>
            </a:xfrm>
            <a:custGeom>
              <a:avLst/>
              <a:gdLst/>
              <a:ahLst/>
              <a:cxnLst/>
              <a:rect l="l" t="t" r="r" b="b"/>
              <a:pathLst>
                <a:path w="841634" h="833712">
                  <a:moveTo>
                    <a:pt x="0" y="0"/>
                  </a:moveTo>
                  <a:lnTo>
                    <a:pt x="841634" y="0"/>
                  </a:lnTo>
                  <a:lnTo>
                    <a:pt x="841634" y="833712"/>
                  </a:lnTo>
                  <a:lnTo>
                    <a:pt x="0" y="833712"/>
                  </a:lnTo>
                  <a:close/>
                </a:path>
              </a:pathLst>
            </a:custGeom>
            <a:blipFill>
              <a:blip r:embed="rId4"/>
              <a:stretch>
                <a:fillRect l="-24340" r="-24340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976762"/>
            <a:ext cx="419709" cy="406736"/>
          </a:xfrm>
          <a:custGeom>
            <a:avLst/>
            <a:gdLst/>
            <a:ahLst/>
            <a:cxnLst/>
            <a:rect l="l" t="t" r="r" b="b"/>
            <a:pathLst>
              <a:path w="419709" h="406736">
                <a:moveTo>
                  <a:pt x="0" y="0"/>
                </a:moveTo>
                <a:lnTo>
                  <a:pt x="419709" y="0"/>
                </a:lnTo>
                <a:lnTo>
                  <a:pt x="419709" y="406736"/>
                </a:lnTo>
                <a:lnTo>
                  <a:pt x="0" y="4067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2214827"/>
            <a:ext cx="7727483" cy="4501329"/>
          </a:xfrm>
          <a:custGeom>
            <a:avLst/>
            <a:gdLst/>
            <a:ahLst/>
            <a:cxnLst/>
            <a:rect l="l" t="t" r="r" b="b"/>
            <a:pathLst>
              <a:path w="7727483" h="4501329">
                <a:moveTo>
                  <a:pt x="0" y="0"/>
                </a:moveTo>
                <a:lnTo>
                  <a:pt x="7727483" y="0"/>
                </a:lnTo>
                <a:lnTo>
                  <a:pt x="7727483" y="4501328"/>
                </a:lnTo>
                <a:lnTo>
                  <a:pt x="0" y="450132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5000"/>
            </a:blip>
            <a:stretch>
              <a:fillRect t="-87247" b="-117945"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6125459" y="8358135"/>
            <a:ext cx="11813687" cy="1283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76"/>
              </a:lnSpc>
            </a:pP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&lt;h2&gt; </a:t>
            </a:r>
            <a:r>
              <a:rPr lang="en-US" sz="3067" b="1" spc="30">
                <a:solidFill>
                  <a:srgbClr val="7ED957">
                    <a:alpha val="96863"/>
                  </a:srgbClr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Merci pour votre attention !</a:t>
            </a:r>
            <a:r>
              <a:rPr lang="en-US" sz="3067" b="1" spc="30">
                <a:solidFill>
                  <a:srgbClr val="5271FF">
                    <a:alpha val="96863"/>
                  </a:srgbClr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 </a:t>
            </a:r>
            <a:r>
              <a:rPr lang="en-US" sz="3067" spc="30">
                <a:solidFill>
                  <a:srgbClr val="FFFFFF">
                    <a:alpha val="96863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&lt;/h2&gt;</a:t>
            </a:r>
          </a:p>
          <a:p>
            <a:pPr algn="l">
              <a:lnSpc>
                <a:spcPts val="5276"/>
              </a:lnSpc>
            </a:pPr>
            <a:endParaRPr lang="en-US" sz="3067" spc="30">
              <a:solidFill>
                <a:srgbClr val="FFFFFF">
                  <a:alpha val="96863"/>
                </a:srgb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" name="TextBox 6"/>
          <p:cNvSpPr txBox="1"/>
          <p:nvPr/>
        </p:nvSpPr>
        <p:spPr>
          <a:xfrm rot="5400000">
            <a:off x="3700084" y="8849894"/>
            <a:ext cx="2960638" cy="3558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0"/>
              </a:lnSpc>
              <a:spcBef>
                <a:spcPct val="0"/>
              </a:spcBef>
            </a:pPr>
            <a:r>
              <a:rPr lang="en-US" sz="2093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&lt;-------&gt;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617771" y="7452234"/>
            <a:ext cx="9526163" cy="8506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945"/>
              </a:lnSpc>
              <a:spcBef>
                <a:spcPct val="0"/>
              </a:spcBef>
            </a:pPr>
            <a:r>
              <a:rPr lang="en-US" sz="4960" b="1">
                <a:solidFill>
                  <a:srgbClr val="FFFFFF"/>
                </a:solidFill>
                <a:latin typeface="Fira Code Bold"/>
                <a:ea typeface="Fira Code Bold"/>
                <a:cs typeface="Fira Code Bold"/>
                <a:sym typeface="Fira Code Bold"/>
              </a:rPr>
              <a:t>Merci !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74375" y="8310510"/>
            <a:ext cx="902168" cy="1334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81"/>
              </a:lnSpc>
            </a:pPr>
            <a:r>
              <a:rPr lang="en-US" sz="2922">
                <a:solidFill>
                  <a:srgbClr val="FFFFFF">
                    <a:alpha val="68627"/>
                  </a:srgbClr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</a:p>
          <a:p>
            <a:pPr algn="l">
              <a:lnSpc>
                <a:spcPts val="5581"/>
              </a:lnSpc>
            </a:pPr>
            <a:endParaRPr lang="en-US" sz="2922">
              <a:solidFill>
                <a:srgbClr val="FFFFFF">
                  <a:alpha val="68627"/>
                </a:srgbClr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643977" y="985580"/>
            <a:ext cx="2389519" cy="3979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22"/>
              </a:lnSpc>
              <a:spcBef>
                <a:spcPct val="0"/>
              </a:spcBef>
            </a:pPr>
            <a:r>
              <a:rPr lang="en-US" sz="2302" b="1" spc="-92">
                <a:solidFill>
                  <a:srgbClr val="D9D9D9"/>
                </a:solidFill>
                <a:latin typeface="Fira Code Semi-Bold"/>
                <a:ea typeface="Fira Code Semi-Bold"/>
                <a:cs typeface="Fira Code Semi-Bold"/>
                <a:sym typeface="Fira Code Semi-Bold"/>
              </a:rPr>
              <a:t>LADMIX</a:t>
            </a:r>
          </a:p>
        </p:txBody>
      </p:sp>
    </p:spTree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303</Words>
  <Application>Microsoft Office PowerPoint</Application>
  <PresentationFormat>Personnalisé</PresentationFormat>
  <Paragraphs>95</Paragraphs>
  <Slides>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Fira Code</vt:lpstr>
      <vt:lpstr>Fira Code Bold</vt:lpstr>
      <vt:lpstr>Fira Code Semi-Bold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introduction au développement web moderne sombre</dc:title>
  <cp:lastModifiedBy>Assia Chgaga</cp:lastModifiedBy>
  <cp:revision>2</cp:revision>
  <dcterms:created xsi:type="dcterms:W3CDTF">2006-08-16T00:00:00Z</dcterms:created>
  <dcterms:modified xsi:type="dcterms:W3CDTF">2026-01-16T11:22:23Z</dcterms:modified>
  <dc:identifier>DAG-kkSNY1I</dc:identifier>
</cp:coreProperties>
</file>

<file path=docProps/thumbnail.jpeg>
</file>